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rels" ContentType="application/vnd.openxmlformats-package.relationships+xml"/>
  <Default Extension="mov" ContentType="video/quicktime"/>
  <Default Extension="gif" ContentType="image/gif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92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9" r:id="rId6"/>
    <p:sldId id="270" r:id="rId7"/>
    <p:sldId id="268" r:id="rId8"/>
    <p:sldId id="266" r:id="rId9"/>
    <p:sldId id="260" r:id="rId10"/>
    <p:sldId id="261" r:id="rId11"/>
    <p:sldId id="263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E7F1A"/>
    <a:srgbClr val="C421DE"/>
    <a:srgbClr val="099303"/>
    <a:srgbClr val="FF1802"/>
    <a:srgbClr val="FF9F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230"/>
    <p:restoredTop sz="94717"/>
  </p:normalViewPr>
  <p:slideViewPr>
    <p:cSldViewPr snapToGrid="0" snapToObjects="1">
      <p:cViewPr>
        <p:scale>
          <a:sx n="100" d="100"/>
          <a:sy n="100" d="100"/>
        </p:scale>
        <p:origin x="1104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png>
</file>

<file path=ppt/media/image4.png>
</file>

<file path=ppt/media/image5.png>
</file>

<file path=ppt/media/image6.gif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B8450B4-123A-6246-9EEB-132A2029E673}" type="datetimeFigureOut">
              <a:rPr lang="en-US" smtClean="0"/>
              <a:t>8/5/17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613470-BDEB-CC44-80AC-2EAC16768A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02157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5613470-BDEB-CC44-80AC-2EAC16768A0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084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2A4FE1C-5B72-0447-B2B5-743BF7B0A863}" type="datetimeFigureOut">
              <a:rPr lang="en-US" smtClean="0"/>
              <a:t>8/5/17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BAD9B612-A927-B64C-916C-87B388207C6E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595908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93" r:id="rId1"/>
    <p:sldLayoutId id="2147484394" r:id="rId2"/>
    <p:sldLayoutId id="2147484395" r:id="rId3"/>
    <p:sldLayoutId id="2147484396" r:id="rId4"/>
    <p:sldLayoutId id="2147484397" r:id="rId5"/>
    <p:sldLayoutId id="2147484398" r:id="rId6"/>
    <p:sldLayoutId id="2147484399" r:id="rId7"/>
    <p:sldLayoutId id="2147484400" r:id="rId8"/>
    <p:sldLayoutId id="2147484401" r:id="rId9"/>
    <p:sldLayoutId id="2147484402" r:id="rId10"/>
    <p:sldLayoutId id="2147484403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4048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gi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5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63579" y="1674688"/>
            <a:ext cx="9864841" cy="4027468"/>
          </a:xfrm>
        </p:spPr>
        <p:txBody>
          <a:bodyPr>
            <a:noAutofit/>
          </a:bodyPr>
          <a:lstStyle/>
          <a:p>
            <a:r>
              <a:rPr lang="en-US" sz="4400" b="1" dirty="0"/>
              <a:t>A Dynamic Visualization Tool for </a:t>
            </a:r>
            <a:r>
              <a:rPr lang="en-US" sz="4400" b="1" dirty="0" smtClean="0"/>
              <a:t>the Analysis </a:t>
            </a:r>
            <a:r>
              <a:rPr lang="en-US" sz="4400" b="1" dirty="0"/>
              <a:t>of </a:t>
            </a:r>
            <a:r>
              <a:rPr lang="en-US" sz="4400" b="1" dirty="0" smtClean="0"/>
              <a:t>SPIKE Scheduling Constraints</a:t>
            </a:r>
          </a:p>
          <a:p>
            <a:endParaRPr lang="en-US" sz="1000" dirty="0" smtClean="0"/>
          </a:p>
          <a:p>
            <a:r>
              <a:rPr lang="en-US" sz="2400" b="1" dirty="0" smtClean="0"/>
              <a:t>Leah Fulmer</a:t>
            </a:r>
          </a:p>
          <a:p>
            <a:r>
              <a:rPr lang="en-US" sz="2400" b="1" dirty="0" smtClean="0"/>
              <a:t>Mark </a:t>
            </a:r>
            <a:r>
              <a:rPr lang="en-US" sz="2400" b="1" dirty="0" smtClean="0"/>
              <a:t>Giuliano</a:t>
            </a:r>
          </a:p>
          <a:p>
            <a:endParaRPr lang="en-US" sz="1000" dirty="0" smtClean="0"/>
          </a:p>
          <a:p>
            <a:endParaRPr lang="en-US" sz="1000" dirty="0" smtClean="0"/>
          </a:p>
          <a:p>
            <a:r>
              <a:rPr lang="en-US" sz="1600" dirty="0" err="1" smtClean="0"/>
              <a:t>STScI</a:t>
            </a:r>
            <a:r>
              <a:rPr lang="en-US" sz="1600" dirty="0" smtClean="0"/>
              <a:t> Space Astronomy Summer Program</a:t>
            </a:r>
          </a:p>
          <a:p>
            <a:r>
              <a:rPr lang="en-US" sz="1600" dirty="0" smtClean="0"/>
              <a:t>August 7</a:t>
            </a:r>
            <a:r>
              <a:rPr lang="en-US" sz="1600" baseline="30000" dirty="0" smtClean="0"/>
              <a:t>th</a:t>
            </a:r>
            <a:r>
              <a:rPr lang="en-US" sz="1600" dirty="0" smtClean="0"/>
              <a:t>, 2017</a:t>
            </a:r>
          </a:p>
        </p:txBody>
      </p:sp>
    </p:spTree>
    <p:extLst>
      <p:ext uri="{BB962C8B-B14F-4D97-AF65-F5344CB8AC3E}">
        <p14:creationId xmlns:p14="http://schemas.microsoft.com/office/powerpoint/2010/main" val="1530004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8643" y="6550223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Acknowledgements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2499742" y="2171700"/>
            <a:ext cx="4150759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Mark </a:t>
            </a:r>
            <a:r>
              <a:rPr lang="en-US" sz="2000" b="1" dirty="0" smtClean="0"/>
              <a:t>Giuliano</a:t>
            </a:r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2000" b="1" dirty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Iva </a:t>
            </a:r>
            <a:r>
              <a:rPr lang="en-US" sz="2000" b="1" dirty="0" err="1" smtClean="0"/>
              <a:t>Momcheva</a:t>
            </a:r>
            <a:endParaRPr lang="en-US" sz="2000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2000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Lou </a:t>
            </a:r>
            <a:r>
              <a:rPr lang="en-US" sz="2000" b="1" dirty="0" err="1" smtClean="0"/>
              <a:t>Strolger</a:t>
            </a:r>
            <a:endParaRPr lang="en-US" sz="2000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2000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John </a:t>
            </a:r>
            <a:r>
              <a:rPr lang="en-US" sz="2000" b="1" dirty="0" err="1" smtClean="0"/>
              <a:t>Debes</a:t>
            </a:r>
            <a:endParaRPr lang="en-US" sz="2000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2000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Bruce </a:t>
            </a:r>
            <a:r>
              <a:rPr lang="en-US" sz="2000" b="1" dirty="0" err="1" smtClean="0"/>
              <a:t>Seely</a:t>
            </a:r>
            <a:endParaRPr lang="en-US" sz="2000" b="1" dirty="0" smtClean="0"/>
          </a:p>
        </p:txBody>
      </p:sp>
      <p:sp>
        <p:nvSpPr>
          <p:cNvPr id="6" name="Rectangle 5"/>
          <p:cNvSpPr/>
          <p:nvPr/>
        </p:nvSpPr>
        <p:spPr>
          <a:xfrm>
            <a:off x="6355476" y="2171700"/>
            <a:ext cx="4351106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SPIKE Developers</a:t>
            </a:r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2000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SPIKE Users</a:t>
            </a:r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2000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Space Astronomy Summer Program</a:t>
            </a:r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2000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Space Telescope Science Institute</a:t>
            </a:r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2000" b="1" dirty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Live and Webcast Audiences !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17486561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8644" y="6575816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Internal Architecture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1636160" y="2490556"/>
            <a:ext cx="4536040" cy="3766406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615265" y="3319719"/>
            <a:ext cx="4926039" cy="2961677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636161" y="2847563"/>
            <a:ext cx="4536039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smtClean="0"/>
              <a:t>SPIKE (</a:t>
            </a:r>
            <a:r>
              <a:rPr lang="en-US" sz="3000" b="1" dirty="0" smtClean="0"/>
              <a:t>LISP)</a:t>
            </a:r>
            <a:endParaRPr lang="en-US" sz="3000" b="1" dirty="0"/>
          </a:p>
        </p:txBody>
      </p:sp>
      <p:sp>
        <p:nvSpPr>
          <p:cNvPr id="8" name="Rectangle 7"/>
          <p:cNvSpPr/>
          <p:nvPr/>
        </p:nvSpPr>
        <p:spPr>
          <a:xfrm>
            <a:off x="2928132" y="3621050"/>
            <a:ext cx="1952090" cy="8999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078960" y="4855065"/>
            <a:ext cx="1401568" cy="8999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13859" y="4844787"/>
            <a:ext cx="1401568" cy="899918"/>
          </a:xfrm>
          <a:prstGeom prst="rect">
            <a:avLst/>
          </a:prstGeom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2948681" y="3886343"/>
            <a:ext cx="19315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Generic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4313859" y="5110080"/>
            <a:ext cx="140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JWST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078960" y="5120358"/>
            <a:ext cx="14015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HST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6538855" y="1479479"/>
            <a:ext cx="5078860" cy="149695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>
            <a:cxnSpLocks/>
          </p:cNvCxnSpPr>
          <p:nvPr/>
        </p:nvCxnSpPr>
        <p:spPr>
          <a:xfrm flipH="1">
            <a:off x="2779744" y="4508428"/>
            <a:ext cx="559091" cy="34409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cxnSpLocks/>
          </p:cNvCxnSpPr>
          <p:nvPr/>
        </p:nvCxnSpPr>
        <p:spPr>
          <a:xfrm>
            <a:off x="4482419" y="4518260"/>
            <a:ext cx="532224" cy="3244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cxnSpLocks/>
          </p:cNvCxnSpPr>
          <p:nvPr/>
        </p:nvCxnSpPr>
        <p:spPr>
          <a:xfrm>
            <a:off x="4880221" y="4046227"/>
            <a:ext cx="228600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6538854" y="1717718"/>
            <a:ext cx="5078860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600" b="1" dirty="0" smtClean="0"/>
              <a:t>Piecewise Constant Function</a:t>
            </a:r>
          </a:p>
          <a:p>
            <a:pPr algn="ctr"/>
            <a:r>
              <a:rPr lang="en-US" sz="2600" b="1" dirty="0" smtClean="0"/>
              <a:t>(LISP Data Structure)</a:t>
            </a:r>
            <a:endParaRPr lang="en-US" sz="2600" b="1" dirty="0"/>
          </a:p>
        </p:txBody>
      </p:sp>
      <p:cxnSp>
        <p:nvCxnSpPr>
          <p:cNvPr id="30" name="Straight Arrow Connector 29"/>
          <p:cNvCxnSpPr>
            <a:cxnSpLocks/>
          </p:cNvCxnSpPr>
          <p:nvPr/>
        </p:nvCxnSpPr>
        <p:spPr>
          <a:xfrm flipH="1">
            <a:off x="4977573" y="2131238"/>
            <a:ext cx="248920" cy="668445"/>
          </a:xfrm>
          <a:prstGeom prst="straightConnector1">
            <a:avLst/>
          </a:prstGeom>
          <a:ln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5226494" y="2114367"/>
            <a:ext cx="1636776" cy="16871"/>
          </a:xfrm>
          <a:prstGeom prst="line">
            <a:avLst/>
          </a:prstGeom>
          <a:ln w="38100">
            <a:solidFill>
              <a:schemeClr val="tx2"/>
            </a:solidFill>
            <a:headEnd w="med" len="med"/>
            <a:tailEnd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9" name="Picture 3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172" y="3611983"/>
            <a:ext cx="3233351" cy="2425013"/>
          </a:xfrm>
          <a:prstGeom prst="rect">
            <a:avLst/>
          </a:prstGeom>
        </p:spPr>
      </p:pic>
      <p:sp>
        <p:nvSpPr>
          <p:cNvPr id="40" name="TextBox 39"/>
          <p:cNvSpPr txBox="1"/>
          <p:nvPr/>
        </p:nvSpPr>
        <p:spPr>
          <a:xfrm>
            <a:off x="7464172" y="4357307"/>
            <a:ext cx="323335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 smtClean="0"/>
              <a:t>HTML File</a:t>
            </a:r>
          </a:p>
          <a:p>
            <a:pPr algn="ctr"/>
            <a:r>
              <a:rPr lang="en-US" sz="3000" b="1" dirty="0" smtClean="0"/>
              <a:t>(JavaScript)</a:t>
            </a:r>
            <a:endParaRPr lang="en-US" sz="3000" b="1" dirty="0"/>
          </a:p>
        </p:txBody>
      </p:sp>
    </p:spTree>
    <p:extLst>
      <p:ext uri="{BB962C8B-B14F-4D97-AF65-F5344CB8AC3E}">
        <p14:creationId xmlns:p14="http://schemas.microsoft.com/office/powerpoint/2010/main" val="1844734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8644" y="6550416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</a:t>
            </a:r>
            <a:r>
              <a:rPr lang="en-US" sz="1400" dirty="0" smtClean="0"/>
              <a:t>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SPIKE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371600" y="1771590"/>
            <a:ext cx="96012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Long-range planning system used to schedule observations made with HST and JWST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54" r="-22"/>
          <a:stretch/>
        </p:blipFill>
        <p:spPr>
          <a:xfrm>
            <a:off x="1076770" y="2671346"/>
            <a:ext cx="7692753" cy="3808098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65214" y="2663873"/>
            <a:ext cx="3808098" cy="380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0399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8643" y="6550223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Piecewise Constant Functions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91120" y="1650247"/>
            <a:ext cx="9581680" cy="25083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dirty="0" smtClean="0"/>
              <a:t>Represent the schedulability of a particular observation based on both the target’s constraints and those of the telescope</a:t>
            </a:r>
            <a:endParaRPr lang="en-US" sz="2000" dirty="0"/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1500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dirty="0" smtClean="0"/>
              <a:t>Written as a list of time-value pairs:  (</a:t>
            </a:r>
            <a:r>
              <a:rPr lang="en-US" sz="2000" dirty="0" smtClean="0"/>
              <a:t>t</a:t>
            </a:r>
            <a:r>
              <a:rPr lang="en-US" sz="2000" baseline="-25000" dirty="0" smtClean="0"/>
              <a:t>1</a:t>
            </a:r>
            <a:r>
              <a:rPr lang="en-US" sz="2000" dirty="0" smtClean="0"/>
              <a:t>, v</a:t>
            </a:r>
            <a:r>
              <a:rPr lang="en-US" sz="2000" baseline="-25000" dirty="0"/>
              <a:t>1</a:t>
            </a:r>
            <a:r>
              <a:rPr lang="en-US" sz="2000" dirty="0" smtClean="0"/>
              <a:t>, t</a:t>
            </a:r>
            <a:r>
              <a:rPr lang="en-US" sz="2000" baseline="-25000" dirty="0"/>
              <a:t>2</a:t>
            </a:r>
            <a:r>
              <a:rPr lang="en-US" sz="2000" dirty="0" smtClean="0"/>
              <a:t>, v</a:t>
            </a:r>
            <a:r>
              <a:rPr lang="en-US" sz="2000" baseline="-25000" dirty="0"/>
              <a:t>2</a:t>
            </a:r>
            <a:r>
              <a:rPr lang="en-US" sz="2000" dirty="0" smtClean="0"/>
              <a:t>, </a:t>
            </a:r>
            <a:r>
              <a:rPr lang="mr-IN" sz="2000" dirty="0" smtClean="0"/>
              <a:t>…</a:t>
            </a:r>
            <a:r>
              <a:rPr lang="en-US" sz="2000" dirty="0" smtClean="0"/>
              <a:t>, </a:t>
            </a:r>
            <a:r>
              <a:rPr lang="en-US" sz="2000" dirty="0" err="1" smtClean="0"/>
              <a:t>t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, </a:t>
            </a:r>
            <a:r>
              <a:rPr lang="en-US" sz="2000" dirty="0" err="1" smtClean="0"/>
              <a:t>v</a:t>
            </a:r>
            <a:r>
              <a:rPr lang="en-US" sz="2000" baseline="-25000" dirty="0" err="1" smtClean="0"/>
              <a:t>n</a:t>
            </a:r>
            <a:r>
              <a:rPr lang="en-US" sz="2000" dirty="0" smtClean="0"/>
              <a:t>)</a:t>
            </a:r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1500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000" dirty="0" smtClean="0"/>
              <a:t>Values may represent relative schedulability, or independent constraint types:</a:t>
            </a:r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500" dirty="0" smtClean="0"/>
          </a:p>
          <a:p>
            <a:pPr marL="742950" lvl="1" indent="-285750" algn="just">
              <a:buSzPct val="65000"/>
              <a:buFont typeface="Wingdings" charset="2"/>
              <a:buChar char="v"/>
            </a:pPr>
            <a:r>
              <a:rPr lang="en-US" sz="2000" dirty="0" smtClean="0"/>
              <a:t>0.0 = Not Schedulable ; 1.0 = Schedulable </a:t>
            </a:r>
          </a:p>
          <a:p>
            <a:pPr marL="742950" lvl="1" indent="-285750" algn="just">
              <a:buSzPct val="65000"/>
              <a:buFont typeface="Wingdings" charset="2"/>
              <a:buChar char="v"/>
            </a:pPr>
            <a:endParaRPr lang="en-US" sz="200" dirty="0" smtClean="0"/>
          </a:p>
          <a:p>
            <a:pPr marL="742950" lvl="1" indent="-285750" algn="just">
              <a:buSzPct val="65000"/>
              <a:buFont typeface="Wingdings" charset="2"/>
              <a:buChar char="v"/>
            </a:pPr>
            <a:r>
              <a:rPr lang="en-US" sz="2000" dirty="0" smtClean="0"/>
              <a:t>(0.0, 0.1) = Constraint Type 1 ; (0.1, 0.2) = Constraint Type 2 ; (0.2, 0.3) =  </a:t>
            </a:r>
            <a:r>
              <a:rPr lang="mr-IN" sz="2000" dirty="0" smtClean="0"/>
              <a:t>…</a:t>
            </a:r>
            <a:endParaRPr lang="en-US" sz="2000" dirty="0" smtClean="0"/>
          </a:p>
        </p:txBody>
      </p:sp>
      <p:cxnSp>
        <p:nvCxnSpPr>
          <p:cNvPr id="40" name="Straight Connector 39"/>
          <p:cNvCxnSpPr/>
          <p:nvPr/>
        </p:nvCxnSpPr>
        <p:spPr>
          <a:xfrm flipH="1">
            <a:off x="3631356" y="5401470"/>
            <a:ext cx="2051816" cy="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3659868" y="4513563"/>
            <a:ext cx="0" cy="930074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3666080" y="4852848"/>
            <a:ext cx="383061" cy="0"/>
          </a:xfrm>
          <a:prstGeom prst="line">
            <a:avLst/>
          </a:prstGeom>
          <a:ln w="76200">
            <a:solidFill>
              <a:srgbClr val="099303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4049141" y="5277912"/>
            <a:ext cx="383061" cy="0"/>
          </a:xfrm>
          <a:prstGeom prst="line">
            <a:avLst/>
          </a:prstGeom>
          <a:ln w="76200">
            <a:solidFill>
              <a:srgbClr val="FF1802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4815263" y="5277912"/>
            <a:ext cx="383061" cy="0"/>
          </a:xfrm>
          <a:prstGeom prst="line">
            <a:avLst/>
          </a:prstGeom>
          <a:ln w="76200">
            <a:solidFill>
              <a:srgbClr val="FF1802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5198324" y="4870129"/>
            <a:ext cx="383061" cy="0"/>
          </a:xfrm>
          <a:prstGeom prst="line">
            <a:avLst/>
          </a:prstGeom>
          <a:ln w="76200">
            <a:solidFill>
              <a:srgbClr val="099303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4432202" y="4870129"/>
            <a:ext cx="383061" cy="0"/>
          </a:xfrm>
          <a:prstGeom prst="line">
            <a:avLst/>
          </a:prstGeom>
          <a:ln w="76200">
            <a:solidFill>
              <a:srgbClr val="099303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 rot="16200000">
            <a:off x="2950475" y="4792163"/>
            <a:ext cx="930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Value</a:t>
            </a:r>
            <a:endParaRPr lang="en-US" b="1" dirty="0"/>
          </a:p>
        </p:txBody>
      </p:sp>
      <p:sp>
        <p:nvSpPr>
          <p:cNvPr id="49" name="TextBox 48"/>
          <p:cNvSpPr txBox="1"/>
          <p:nvPr/>
        </p:nvSpPr>
        <p:spPr>
          <a:xfrm>
            <a:off x="3612535" y="5421345"/>
            <a:ext cx="235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Time</a:t>
            </a:r>
            <a:endParaRPr lang="en-US" b="1" dirty="0"/>
          </a:p>
        </p:txBody>
      </p:sp>
      <p:sp>
        <p:nvSpPr>
          <p:cNvPr id="50" name="TextBox 49"/>
          <p:cNvSpPr txBox="1"/>
          <p:nvPr/>
        </p:nvSpPr>
        <p:spPr>
          <a:xfrm>
            <a:off x="1550658" y="4578531"/>
            <a:ext cx="165768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Relative Schedulability :</a:t>
            </a:r>
            <a:endParaRPr lang="en-US" b="1" dirty="0"/>
          </a:p>
        </p:txBody>
      </p:sp>
      <p:sp>
        <p:nvSpPr>
          <p:cNvPr id="53" name="TextBox 52"/>
          <p:cNvSpPr txBox="1"/>
          <p:nvPr/>
        </p:nvSpPr>
        <p:spPr>
          <a:xfrm>
            <a:off x="1547259" y="5915707"/>
            <a:ext cx="18636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1-D Projection :</a:t>
            </a:r>
            <a:endParaRPr lang="en-US" b="1" dirty="0"/>
          </a:p>
        </p:txBody>
      </p:sp>
      <p:cxnSp>
        <p:nvCxnSpPr>
          <p:cNvPr id="54" name="Straight Connector 53"/>
          <p:cNvCxnSpPr/>
          <p:nvPr/>
        </p:nvCxnSpPr>
        <p:spPr>
          <a:xfrm>
            <a:off x="3666080" y="6094021"/>
            <a:ext cx="383061" cy="0"/>
          </a:xfrm>
          <a:prstGeom prst="line">
            <a:avLst/>
          </a:prstGeom>
          <a:ln w="76200">
            <a:solidFill>
              <a:srgbClr val="099303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4049141" y="6094028"/>
            <a:ext cx="383061" cy="0"/>
          </a:xfrm>
          <a:prstGeom prst="line">
            <a:avLst/>
          </a:prstGeom>
          <a:ln w="76200">
            <a:solidFill>
              <a:srgbClr val="FF1802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4432201" y="6094021"/>
            <a:ext cx="383061" cy="0"/>
          </a:xfrm>
          <a:prstGeom prst="line">
            <a:avLst/>
          </a:prstGeom>
          <a:ln w="76200">
            <a:solidFill>
              <a:srgbClr val="099303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>
            <a:off x="4815263" y="6092898"/>
            <a:ext cx="383061" cy="0"/>
          </a:xfrm>
          <a:prstGeom prst="line">
            <a:avLst/>
          </a:prstGeom>
          <a:ln w="76200">
            <a:solidFill>
              <a:srgbClr val="FF1802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>
            <a:off x="5198324" y="6094021"/>
            <a:ext cx="383061" cy="0"/>
          </a:xfrm>
          <a:prstGeom prst="line">
            <a:avLst/>
          </a:prstGeom>
          <a:ln w="76200">
            <a:solidFill>
              <a:srgbClr val="099303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5" name="Straight Connector 74"/>
          <p:cNvCxnSpPr/>
          <p:nvPr/>
        </p:nvCxnSpPr>
        <p:spPr>
          <a:xfrm flipH="1">
            <a:off x="8319484" y="5389895"/>
            <a:ext cx="2063011" cy="0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364486" y="4507746"/>
            <a:ext cx="0" cy="930074"/>
          </a:xfrm>
          <a:prstGeom prst="line">
            <a:avLst/>
          </a:prstGeom>
          <a:ln w="76200"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Connector 76"/>
          <p:cNvCxnSpPr/>
          <p:nvPr/>
        </p:nvCxnSpPr>
        <p:spPr>
          <a:xfrm>
            <a:off x="8354208" y="4803420"/>
            <a:ext cx="383061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8737269" y="5294387"/>
            <a:ext cx="383061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79" name="Straight Connector 78"/>
          <p:cNvCxnSpPr/>
          <p:nvPr/>
        </p:nvCxnSpPr>
        <p:spPr>
          <a:xfrm>
            <a:off x="9503390" y="5092159"/>
            <a:ext cx="383061" cy="0"/>
          </a:xfrm>
          <a:prstGeom prst="line">
            <a:avLst/>
          </a:prstGeom>
          <a:ln w="76200">
            <a:solidFill>
              <a:srgbClr val="5E7F1A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>
            <a:off x="9886451" y="5273790"/>
            <a:ext cx="383061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9120330" y="4573568"/>
            <a:ext cx="383061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638603" y="4808638"/>
            <a:ext cx="9300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Value</a:t>
            </a:r>
            <a:endParaRPr lang="en-US" b="1" dirty="0"/>
          </a:p>
        </p:txBody>
      </p:sp>
      <p:sp>
        <p:nvSpPr>
          <p:cNvPr id="83" name="TextBox 82"/>
          <p:cNvSpPr txBox="1"/>
          <p:nvPr/>
        </p:nvSpPr>
        <p:spPr>
          <a:xfrm>
            <a:off x="8300663" y="5437820"/>
            <a:ext cx="23519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 smtClean="0"/>
              <a:t>Time</a:t>
            </a:r>
            <a:endParaRPr lang="en-US" b="1" dirty="0"/>
          </a:p>
        </p:txBody>
      </p:sp>
      <p:sp>
        <p:nvSpPr>
          <p:cNvPr id="84" name="TextBox 83"/>
          <p:cNvSpPr txBox="1"/>
          <p:nvPr/>
        </p:nvSpPr>
        <p:spPr>
          <a:xfrm>
            <a:off x="6380519" y="4573568"/>
            <a:ext cx="15158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Independent Constraints :</a:t>
            </a:r>
            <a:endParaRPr lang="en-US" b="1" dirty="0"/>
          </a:p>
        </p:txBody>
      </p:sp>
      <p:sp>
        <p:nvSpPr>
          <p:cNvPr id="85" name="TextBox 84"/>
          <p:cNvSpPr txBox="1"/>
          <p:nvPr/>
        </p:nvSpPr>
        <p:spPr>
          <a:xfrm>
            <a:off x="6380772" y="5950179"/>
            <a:ext cx="1804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1-D Projection :</a:t>
            </a:r>
            <a:endParaRPr lang="en-US" b="1" dirty="0"/>
          </a:p>
        </p:txBody>
      </p:sp>
      <p:cxnSp>
        <p:nvCxnSpPr>
          <p:cNvPr id="86" name="Straight Connector 85"/>
          <p:cNvCxnSpPr/>
          <p:nvPr/>
        </p:nvCxnSpPr>
        <p:spPr>
          <a:xfrm>
            <a:off x="8364486" y="6100373"/>
            <a:ext cx="383061" cy="0"/>
          </a:xfrm>
          <a:prstGeom prst="line">
            <a:avLst/>
          </a:prstGeom>
          <a:ln w="76200">
            <a:solidFill>
              <a:srgbClr val="0070C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7" name="Straight Connector 86"/>
          <p:cNvCxnSpPr/>
          <p:nvPr/>
        </p:nvCxnSpPr>
        <p:spPr>
          <a:xfrm>
            <a:off x="8747547" y="6101496"/>
            <a:ext cx="383061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8" name="Straight Connector 87"/>
          <p:cNvCxnSpPr/>
          <p:nvPr/>
        </p:nvCxnSpPr>
        <p:spPr>
          <a:xfrm>
            <a:off x="9130608" y="6100373"/>
            <a:ext cx="383061" cy="0"/>
          </a:xfrm>
          <a:prstGeom prst="line">
            <a:avLst/>
          </a:prstGeom>
          <a:ln w="76200">
            <a:solidFill>
              <a:srgbClr val="FFC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89" name="Straight Connector 88"/>
          <p:cNvCxnSpPr/>
          <p:nvPr/>
        </p:nvCxnSpPr>
        <p:spPr>
          <a:xfrm>
            <a:off x="9513669" y="6100373"/>
            <a:ext cx="383061" cy="0"/>
          </a:xfrm>
          <a:prstGeom prst="line">
            <a:avLst/>
          </a:prstGeom>
          <a:ln w="76200">
            <a:solidFill>
              <a:srgbClr val="5E7F1A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>
            <a:off x="9896730" y="6101496"/>
            <a:ext cx="383061" cy="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5356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49" grpId="0"/>
      <p:bldP spid="50" grpId="0"/>
      <p:bldP spid="53" grpId="0"/>
      <p:bldP spid="82" grpId="0"/>
      <p:bldP spid="83" grpId="0"/>
      <p:bldP spid="84" grpId="0"/>
      <p:bldP spid="8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8643" y="6550223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My Project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371600" y="1606621"/>
            <a:ext cx="10248471" cy="4355038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200" b="1" dirty="0" smtClean="0"/>
              <a:t>Goal:</a:t>
            </a:r>
          </a:p>
          <a:p>
            <a:pPr marL="742950" lvl="1" indent="-285750" algn="just">
              <a:buSzPct val="65000"/>
              <a:buFont typeface="Wingdings" charset="2"/>
              <a:buChar char="v"/>
            </a:pPr>
            <a:r>
              <a:rPr lang="en-US" sz="2000" b="1" dirty="0" smtClean="0"/>
              <a:t>Create a dynamic visualization tool that will enable SPIKE developers and users to easily understand the constraint information encoded in a set of PCFs</a:t>
            </a:r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b="1" dirty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200" b="1" dirty="0" smtClean="0"/>
              <a:t>Requirements:</a:t>
            </a:r>
          </a:p>
          <a:p>
            <a:pPr marL="742950" lvl="1" indent="-285750" algn="just">
              <a:buSzPct val="65000"/>
              <a:buFont typeface="Wingdings" charset="2"/>
              <a:buChar char="v"/>
            </a:pPr>
            <a:r>
              <a:rPr lang="en-US" sz="2000" b="1" dirty="0" smtClean="0"/>
              <a:t>Lightweight: Fast, </a:t>
            </a:r>
            <a:r>
              <a:rPr lang="en-US" sz="2000" b="1" dirty="0" smtClean="0"/>
              <a:t>inexpensive</a:t>
            </a:r>
          </a:p>
          <a:p>
            <a:pPr marL="742950" lvl="1" indent="-285750" algn="just">
              <a:buSzPct val="65000"/>
              <a:buFont typeface="Wingdings" charset="2"/>
              <a:buChar char="v"/>
            </a:pPr>
            <a:endParaRPr lang="en-US" sz="500" b="1" dirty="0" smtClean="0"/>
          </a:p>
          <a:p>
            <a:pPr marL="742950" lvl="1" indent="-285750" algn="just">
              <a:buSzPct val="65000"/>
              <a:buFont typeface="Wingdings" charset="2"/>
              <a:buChar char="v"/>
            </a:pPr>
            <a:r>
              <a:rPr lang="en-US" sz="2000" b="1" dirty="0" smtClean="0"/>
              <a:t>Interactive: Zooming, scrolling, dynamic time displays, </a:t>
            </a:r>
            <a:r>
              <a:rPr lang="en-US" sz="2000" b="1" dirty="0" err="1" smtClean="0"/>
              <a:t>etc</a:t>
            </a:r>
            <a:endParaRPr lang="en-US" sz="2000" b="1" dirty="0" smtClean="0"/>
          </a:p>
          <a:p>
            <a:pPr marL="742950" lvl="1" indent="-285750" algn="just">
              <a:buSzPct val="65000"/>
              <a:buFont typeface="Wingdings" charset="2"/>
              <a:buChar char="v"/>
            </a:pPr>
            <a:endParaRPr lang="en-US" sz="500" b="1" dirty="0" smtClean="0"/>
          </a:p>
          <a:p>
            <a:pPr marL="742950" lvl="1" indent="-285750" algn="just">
              <a:buSzPct val="65000"/>
              <a:buFont typeface="Wingdings" charset="2"/>
              <a:buChar char="v"/>
            </a:pPr>
            <a:r>
              <a:rPr lang="en-US" sz="2000" b="1" dirty="0" smtClean="0"/>
              <a:t>Independent: Producing a stand-alone web page</a:t>
            </a:r>
          </a:p>
          <a:p>
            <a:pPr marL="742950" lvl="1" indent="-285750" algn="just">
              <a:buSzPct val="65000"/>
              <a:buFont typeface="Wingdings" charset="2"/>
              <a:buChar char="v"/>
            </a:pPr>
            <a:endParaRPr lang="en-US" b="1" dirty="0" smtClean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200" b="1" dirty="0" smtClean="0"/>
              <a:t>Result:</a:t>
            </a:r>
          </a:p>
          <a:p>
            <a:pPr marL="742950" lvl="1" indent="-285750" algn="just">
              <a:buSzPct val="65000"/>
              <a:buFont typeface="Wingdings" charset="2"/>
              <a:buChar char="v"/>
            </a:pPr>
            <a:r>
              <a:rPr lang="en-US" sz="2000" b="1" dirty="0" smtClean="0"/>
              <a:t>With this tool, SPIKE developers and users will be able to analyze scheduling constraints more efficiently, and thus streamline and improve upon the process of space-based data acquisition</a:t>
            </a:r>
          </a:p>
        </p:txBody>
      </p:sp>
    </p:spTree>
    <p:extLst>
      <p:ext uri="{BB962C8B-B14F-4D97-AF65-F5344CB8AC3E}">
        <p14:creationId xmlns:p14="http://schemas.microsoft.com/office/powerpoint/2010/main" val="1742840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0575"/>
            <a:ext cx="12192000" cy="5275263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-12700" y="777875"/>
            <a:ext cx="8585200" cy="771525"/>
          </a:xfrm>
          <a:prstGeom prst="rect">
            <a:avLst/>
          </a:prstGeom>
          <a:noFill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8643" y="6550223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68117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908301"/>
            <a:ext cx="12192001" cy="10414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98643" y="6550223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946886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90575"/>
            <a:ext cx="12192000" cy="527526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8643" y="6550223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37714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Demo Only Dynamic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790575"/>
            <a:ext cx="12192000" cy="5275263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8643" y="6550223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128444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698643" y="6550223"/>
            <a:ext cx="114933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 smtClean="0"/>
              <a:t>STScI</a:t>
            </a:r>
            <a:r>
              <a:rPr lang="en-US" sz="1400" dirty="0" smtClean="0"/>
              <a:t> Space Astronomy Summer Program								August 7</a:t>
            </a:r>
            <a:r>
              <a:rPr lang="en-US" sz="1400" baseline="30000" dirty="0" smtClean="0"/>
              <a:t>th</a:t>
            </a:r>
            <a:r>
              <a:rPr lang="en-US" sz="1400" dirty="0" smtClean="0"/>
              <a:t>, 2017 </a:t>
            </a:r>
            <a:endParaRPr lang="en-US" sz="1400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2266600" y="2069826"/>
            <a:ext cx="835744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500" b="1" dirty="0" smtClean="0"/>
              <a:t>Problem Report 88592 / 88592: </a:t>
            </a:r>
          </a:p>
          <a:p>
            <a:pPr algn="just">
              <a:buSzPct val="75000"/>
            </a:pPr>
            <a:r>
              <a:rPr lang="en-US" sz="2500" b="1" dirty="0" smtClean="0"/>
              <a:t>    Implement Constraint Window Visualization for HST / JWST</a:t>
            </a:r>
          </a:p>
          <a:p>
            <a:pPr marL="285750" indent="-285750" algn="just">
              <a:buSzPct val="75000"/>
              <a:buFont typeface="Wingdings" charset="2"/>
              <a:buChar char="v"/>
            </a:pPr>
            <a:endParaRPr lang="en-US" sz="2500" b="1" dirty="0"/>
          </a:p>
          <a:p>
            <a:pPr marL="285750" indent="-285750" algn="just">
              <a:buSzPct val="75000"/>
              <a:buFont typeface="Wingdings" charset="2"/>
              <a:buChar char="v"/>
            </a:pPr>
            <a:r>
              <a:rPr lang="en-US" sz="2500" b="1" dirty="0" smtClean="0"/>
              <a:t>Potential Improvements:</a:t>
            </a:r>
          </a:p>
          <a:p>
            <a:pPr marL="742950" lvl="1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Incorporating both patterns and colors for colorblind users</a:t>
            </a:r>
          </a:p>
          <a:p>
            <a:pPr marL="742950" lvl="1" indent="-285750" algn="just">
              <a:buSzPct val="75000"/>
              <a:buFont typeface="Wingdings" charset="2"/>
              <a:buChar char="v"/>
            </a:pPr>
            <a:endParaRPr lang="en-US" sz="500" b="1" dirty="0" smtClean="0"/>
          </a:p>
          <a:p>
            <a:pPr marL="742950" lvl="1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Adapting to different time format inputs</a:t>
            </a:r>
          </a:p>
          <a:p>
            <a:pPr marL="742950" lvl="1" indent="-285750" algn="just">
              <a:buSzPct val="75000"/>
              <a:buFont typeface="Wingdings" charset="2"/>
              <a:buChar char="v"/>
            </a:pPr>
            <a:endParaRPr lang="en-US" sz="500" b="1" dirty="0" smtClean="0"/>
          </a:p>
          <a:p>
            <a:pPr marL="742950" lvl="1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Displaying multiple PCFs in a single line</a:t>
            </a:r>
          </a:p>
          <a:p>
            <a:pPr marL="742950" lvl="1" indent="-285750" algn="just">
              <a:buSzPct val="75000"/>
              <a:buFont typeface="Wingdings" charset="2"/>
              <a:buChar char="v"/>
            </a:pPr>
            <a:endParaRPr lang="en-US" sz="500" b="1" dirty="0" smtClean="0"/>
          </a:p>
          <a:p>
            <a:pPr marL="742950" lvl="1" indent="-285750" algn="just">
              <a:buSzPct val="75000"/>
              <a:buFont typeface="Wingdings" charset="2"/>
              <a:buChar char="v"/>
            </a:pPr>
            <a:r>
              <a:rPr lang="en-US" sz="2000" b="1" dirty="0" smtClean="0"/>
              <a:t>Suggestions welcome!</a:t>
            </a:r>
          </a:p>
          <a:p>
            <a:pPr marL="742950" lvl="1" indent="-285750" algn="just">
              <a:buSzPct val="75000"/>
              <a:buFont typeface="Wingdings" charset="2"/>
              <a:buChar char="v"/>
            </a:pPr>
            <a:endParaRPr lang="en-US" sz="500" b="1" dirty="0"/>
          </a:p>
        </p:txBody>
      </p:sp>
    </p:spTree>
    <p:extLst>
      <p:ext uri="{BB962C8B-B14F-4D97-AF65-F5344CB8AC3E}">
        <p14:creationId xmlns:p14="http://schemas.microsoft.com/office/powerpoint/2010/main" val="236867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</a:majorFont>
      <a:minorFont>
        <a:latin typeface="Franklin Gothic Book" panose="020B0503020102020204"/>
        <a:ea typeface=""/>
        <a:cs typeface="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3845</TotalTime>
  <Words>373</Words>
  <Application>Microsoft Macintosh PowerPoint</Application>
  <PresentationFormat>Widescreen</PresentationFormat>
  <Paragraphs>92</Paragraphs>
  <Slides>11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Calibri</vt:lpstr>
      <vt:lpstr>Franklin Gothic Book</vt:lpstr>
      <vt:lpstr>Wingdings</vt:lpstr>
      <vt:lpstr>Crop</vt:lpstr>
      <vt:lpstr>PowerPoint Presentation</vt:lpstr>
      <vt:lpstr>SPIKE</vt:lpstr>
      <vt:lpstr>Piecewise Constant Functions</vt:lpstr>
      <vt:lpstr>My Project</vt:lpstr>
      <vt:lpstr>PowerPoint Presentation</vt:lpstr>
      <vt:lpstr>PowerPoint Presentation</vt:lpstr>
      <vt:lpstr>PowerPoint Presentation</vt:lpstr>
      <vt:lpstr>PowerPoint Presentation</vt:lpstr>
      <vt:lpstr>Future Work</vt:lpstr>
      <vt:lpstr>Acknowledgements</vt:lpstr>
      <vt:lpstr>Internal Architecture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 Dynamic Visualization Tool for the Analysis of SPIKE Scheduling Constraints </dc:title>
  <dc:creator>Leah Fulmer</dc:creator>
  <cp:lastModifiedBy>Leah Fulmer</cp:lastModifiedBy>
  <cp:revision>59</cp:revision>
  <dcterms:created xsi:type="dcterms:W3CDTF">2017-08-03T17:45:15Z</dcterms:created>
  <dcterms:modified xsi:type="dcterms:W3CDTF">2017-08-07T11:50:26Z</dcterms:modified>
</cp:coreProperties>
</file>

<file path=docProps/thumbnail.jpeg>
</file>